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notesMasterIdLst>
    <p:notesMasterId r:id="rId6"/>
  </p:notesMasterIdLst>
  <p:sldSz cx="14630400" cy="8229600"/>
  <p:notesSz cx="8229600" cy="14630400"/>
  <p:embeddedFontLst>
    <p:embeddedFont>
      <p:font typeface="Merriweather"/>
      <p:regular r:id="rId11"/>
    </p:embeddedFont>
    <p:embeddedFont>
      <p:font typeface="Merriweather"/>
      <p:regular r:id="rId12"/>
    </p:embeddedFont>
    <p:embeddedFont>
      <p:font typeface="Merriweather"/>
      <p:regular r:id="rId13"/>
    </p:embeddedFont>
    <p:embeddedFont>
      <p:font typeface="Merriweather"/>
      <p:regular r:id="rId14"/>
    </p:embeddedFont>
    <p:embeddedFont>
      <p:font typeface="Merriweather"/>
      <p:regular r:id="rId15"/>
    </p:embeddedFont>
    <p:embeddedFont>
      <p:font typeface="Merriweather"/>
      <p:regular r:id="rId16"/>
    </p:embeddedFont>
    <p:embeddedFont>
      <p:font typeface="Merriweather"/>
      <p:regular r:id="rId17"/>
    </p:embeddedFont>
    <p:embeddedFont>
      <p:font typeface="Merriweather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font" Target="fonts/font1.fntdata"/><Relationship Id="rId12" Type="http://schemas.openxmlformats.org/officeDocument/2006/relationships/font" Target="fonts/font2.fntdata"/><Relationship Id="rId13" Type="http://schemas.openxmlformats.org/officeDocument/2006/relationships/font" Target="fonts/font3.fntdata"/><Relationship Id="rId14" Type="http://schemas.openxmlformats.org/officeDocument/2006/relationships/font" Target="fonts/font4.fntdata"/><Relationship Id="rId15" Type="http://schemas.openxmlformats.org/officeDocument/2006/relationships/font" Target="fonts/font5.fntdata"/><Relationship Id="rId16" Type="http://schemas.openxmlformats.org/officeDocument/2006/relationships/font" Target="fonts/font6.fntdata"/><Relationship Id="rId17" Type="http://schemas.openxmlformats.org/officeDocument/2006/relationships/font" Target="fonts/font7.fntdata"/><Relationship Id="rId18" Type="http://schemas.openxmlformats.org/officeDocument/2006/relationships/font" Target="fonts/font8.fntdata"/></Relationships>
</file>

<file path=ppt/media/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2-1.png>
</file>

<file path=ppt/media/image-2-2.png>
</file>

<file path=ppt/media/image-2-3.svg>
</file>

<file path=ppt/media/image-2-4.png>
</file>

<file path=ppt/media/image-2-5.svg>
</file>

<file path=ppt/media/image-2-6.png>
</file>

<file path=ppt/media/image-2-7.svg>
</file>

<file path=ppt/media/image-2-8.png>
</file>

<file path=ppt/media/image-2-9.svg>
</file>

<file path=ppt/media/image-3-1.png>
</file>

<file path=ppt/media/image-4-1.png>
</file>

<file path=ppt/media/image-4-2.png>
</file>

<file path=ppt/media/image-4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image" Target="../media/image-2-4.png"/><Relationship Id="rId5" Type="http://schemas.openxmlformats.org/officeDocument/2006/relationships/image" Target="../media/image-2-5.svg"/><Relationship Id="rId6" Type="http://schemas.openxmlformats.org/officeDocument/2006/relationships/image" Target="../media/image-2-6.png"/><Relationship Id="rId7" Type="http://schemas.openxmlformats.org/officeDocument/2006/relationships/image" Target="../media/image-2-7.svg"/><Relationship Id="rId8" Type="http://schemas.openxmlformats.org/officeDocument/2006/relationships/image" Target="../media/image-2-8.png"/><Relationship Id="rId9" Type="http://schemas.openxmlformats.org/officeDocument/2006/relationships/image" Target="../media/image-2-9.svg"/><Relationship Id="rId10" Type="http://schemas.openxmlformats.org/officeDocument/2006/relationships/slideLayout" Target="../slideLayouts/slideLayout3.xml"/><Relationship Id="rId11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3386018"/>
            <a:ext cx="12367736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AI-Assisted Churn Analysis — Quick Brief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4527471"/>
            <a:ext cx="12902803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Problem: rising subscription churn. Objective: identify drivers, segment risk, recommend actions with budget priorities.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6828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3216116"/>
            <a:ext cx="5891093" cy="493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Churn Drivers (AI-derived)</a:t>
            </a:r>
            <a:endParaRPr lang="en-US" sz="3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798" y="3946684"/>
            <a:ext cx="493633" cy="49363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3798" y="4637722"/>
            <a:ext cx="2468285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Service Quality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863798" y="5040987"/>
            <a:ext cx="6352699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 dropped calls, low data speeds → strong churn signal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13903" y="3946684"/>
            <a:ext cx="493633" cy="49363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13903" y="4637722"/>
            <a:ext cx="2468285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Billing Friction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7413903" y="5040987"/>
            <a:ext cx="6352699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Unexpected charges, late-payment patterns → churn spike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63798" y="5641181"/>
            <a:ext cx="493633" cy="49363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63798" y="6332220"/>
            <a:ext cx="2468285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Support Volume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863798" y="6735485"/>
            <a:ext cx="6352699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Repeated complaints in 30-day window → retention risk</a:t>
            </a:r>
            <a:endParaRPr lang="en-US" sz="15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413903" y="5641181"/>
            <a:ext cx="493633" cy="49363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13903" y="6332220"/>
            <a:ext cx="2468285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Plan Fit &amp; Tenure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7413903" y="6735485"/>
            <a:ext cx="6352699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Misaligned plan vs usage and short-tenure accounts → vulnerable</a:t>
            </a:r>
            <a:endParaRPr lang="en-US" sz="1550" dirty="0"/>
          </a:p>
        </p:txBody>
      </p:sp>
      <p:sp>
        <p:nvSpPr>
          <p:cNvPr id="16" name="Text 9"/>
          <p:cNvSpPr/>
          <p:nvPr/>
        </p:nvSpPr>
        <p:spPr>
          <a:xfrm>
            <a:off x="863798" y="7197447"/>
            <a:ext cx="12902803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Method: feature importance from model (usage, billing anomalies, complaint count, contract type, tenure).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3761" y="561142"/>
            <a:ext cx="4470559" cy="596074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34846" y="3186470"/>
            <a:ext cx="3992166" cy="402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Risk-Based Segmentation</a:t>
            </a:r>
            <a:endParaRPr lang="en-US" sz="2500" dirty="0"/>
          </a:p>
        </p:txBody>
      </p:sp>
      <p:sp>
        <p:nvSpPr>
          <p:cNvPr id="4" name="Text 1"/>
          <p:cNvSpPr/>
          <p:nvPr/>
        </p:nvSpPr>
        <p:spPr>
          <a:xfrm>
            <a:off x="5434846" y="3694152"/>
            <a:ext cx="8639294" cy="212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Data: model thresholds tuned for precision on High risk (reduce false alarms).</a:t>
            </a:r>
            <a:endParaRPr lang="en-US" sz="1250" dirty="0"/>
          </a:p>
        </p:txBody>
      </p:sp>
      <p:sp>
        <p:nvSpPr>
          <p:cNvPr id="5" name="Shape 2"/>
          <p:cNvSpPr/>
          <p:nvPr/>
        </p:nvSpPr>
        <p:spPr>
          <a:xfrm>
            <a:off x="563761" y="6758345"/>
            <a:ext cx="4430911" cy="1077516"/>
          </a:xfrm>
          <a:prstGeom prst="roundRect">
            <a:avLst>
              <a:gd name="adj" fmla="val 627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732353" y="6926937"/>
            <a:ext cx="2013585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 Risk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32353" y="7241500"/>
            <a:ext cx="4093726" cy="4257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Top 12% by predicted probability. Recent complaints, billing issues, high service degradation.</a:t>
            </a:r>
            <a:endParaRPr lang="en-US" sz="1250" dirty="0"/>
          </a:p>
        </p:txBody>
      </p:sp>
      <p:sp>
        <p:nvSpPr>
          <p:cNvPr id="8" name="Shape 5"/>
          <p:cNvSpPr/>
          <p:nvPr/>
        </p:nvSpPr>
        <p:spPr>
          <a:xfrm>
            <a:off x="5099685" y="6758345"/>
            <a:ext cx="4430911" cy="1077516"/>
          </a:xfrm>
          <a:prstGeom prst="roundRect">
            <a:avLst>
              <a:gd name="adj" fmla="val 627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268278" y="6926937"/>
            <a:ext cx="2013585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Medium Risk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5268278" y="7241500"/>
            <a:ext cx="4093726" cy="4257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Next 28%. Usage drop, intermittent support contacts, borderline billing delinquencies.</a:t>
            </a:r>
            <a:endParaRPr lang="en-US" sz="1250" dirty="0"/>
          </a:p>
        </p:txBody>
      </p:sp>
      <p:sp>
        <p:nvSpPr>
          <p:cNvPr id="11" name="Shape 8"/>
          <p:cNvSpPr/>
          <p:nvPr/>
        </p:nvSpPr>
        <p:spPr>
          <a:xfrm>
            <a:off x="9635609" y="6758345"/>
            <a:ext cx="4431030" cy="1077516"/>
          </a:xfrm>
          <a:prstGeom prst="roundRect">
            <a:avLst>
              <a:gd name="adj" fmla="val 627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804202" y="6926937"/>
            <a:ext cx="2013585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Low Risk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9804202" y="7241500"/>
            <a:ext cx="4093845" cy="4257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Remaining customers. Stable usage, on-time payments, few support interactions.</a:t>
            </a:r>
            <a:endParaRPr lang="en-US" sz="1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162169"/>
            <a:ext cx="9091017" cy="616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Retention Actions &amp; Budget Allocation</a:t>
            </a:r>
            <a:endParaRPr lang="en-US" sz="3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3798" y="2272784"/>
            <a:ext cx="1187529" cy="73390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359819" y="2272784"/>
            <a:ext cx="2599253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 Risk — Personal Rescue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2359819" y="3191828"/>
            <a:ext cx="2599253" cy="2368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Immediate outreach + rollback fees + tailored offers. ETA: 0–7 days. Budget: 50% of retention spend.</a:t>
            </a:r>
            <a:endParaRPr lang="en-US" sz="19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7563" y="2272784"/>
            <a:ext cx="1187529" cy="73390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63583" y="2272784"/>
            <a:ext cx="2599253" cy="11565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Medium Risk — Targeted Campaigns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6763583" y="3577352"/>
            <a:ext cx="2599253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Personalized plan swaps, credits, proactive diagnostics. ETA: 7–30 days. Budget: 30%.</a:t>
            </a:r>
            <a:endParaRPr lang="en-US" sz="19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1328" y="2272784"/>
            <a:ext cx="1187529" cy="73390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1167348" y="2272784"/>
            <a:ext cx="2599253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Low Risk — Loyalty &amp; Upsell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11167348" y="3191828"/>
            <a:ext cx="2599253" cy="2368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Rewards, feature nudges, long-term incentives. Preserve revenue, small per-customer cost. Budget: 20%.</a:t>
            </a:r>
            <a:endParaRPr lang="en-US" sz="1900" dirty="0"/>
          </a:p>
        </p:txBody>
      </p:sp>
      <p:sp>
        <p:nvSpPr>
          <p:cNvPr id="12" name="Shape 7"/>
          <p:cNvSpPr/>
          <p:nvPr/>
        </p:nvSpPr>
        <p:spPr>
          <a:xfrm>
            <a:off x="863798" y="5961731"/>
            <a:ext cx="12902803" cy="38457"/>
          </a:xfrm>
          <a:prstGeom prst="rect">
            <a:avLst/>
          </a:prstGeom>
          <a:solidFill>
            <a:srgbClr val="E2E6E9">
              <a:alpha val="50000"/>
            </a:srgbClr>
          </a:solidFill>
          <a:ln/>
        </p:spPr>
      </p:sp>
      <p:sp>
        <p:nvSpPr>
          <p:cNvPr id="13" name="Text 8"/>
          <p:cNvSpPr/>
          <p:nvPr/>
        </p:nvSpPr>
        <p:spPr>
          <a:xfrm>
            <a:off x="863798" y="6277808"/>
            <a:ext cx="129028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Next steps: deploy model to score weekly → trigger playbooks → track lift by cohort (churn %, retention cost per saved user).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Slide 1</vt:lpstr>
      <vt:lpstr>Slide 2</vt:lpstr>
      <vt:lpstr>Slide 3</vt:lpstr>
      <vt:lpstr>Slide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2026-02-20T08:02:30Z</dcterms:created>
  <dcterms:modified xsi:type="dcterms:W3CDTF">2026-02-20T08:02:30Z</dcterms:modified>
</cp:coreProperties>
</file>